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92" r:id="rId6"/>
    <p:sldId id="320" r:id="rId7"/>
    <p:sldId id="319" r:id="rId8"/>
    <p:sldId id="321" r:id="rId9"/>
    <p:sldId id="322" r:id="rId10"/>
    <p:sldId id="288" r:id="rId11"/>
    <p:sldId id="306" r:id="rId12"/>
    <p:sldId id="317" r:id="rId13"/>
    <p:sldId id="307" r:id="rId14"/>
    <p:sldId id="309" r:id="rId15"/>
    <p:sldId id="311" r:id="rId16"/>
    <p:sldId id="304" r:id="rId17"/>
    <p:sldId id="298" r:id="rId18"/>
    <p:sldId id="326" r:id="rId19"/>
    <p:sldId id="299" r:id="rId20"/>
    <p:sldId id="327" r:id="rId21"/>
    <p:sldId id="323" r:id="rId22"/>
    <p:sldId id="300" r:id="rId23"/>
    <p:sldId id="325" r:id="rId24"/>
    <p:sldId id="301" r:id="rId25"/>
    <p:sldId id="28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83" d="100"/>
          <a:sy n="83" d="100"/>
        </p:scale>
        <p:origin x="387" y="29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SPEED V/S POWER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4.1768700787401573E-2"/>
          <c:y val="0.12510428383952021"/>
          <c:w val="0.93878685476815393"/>
          <c:h val="0.7047447975253116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POWER CONSUMED (WATTS</c:v>
                </c:pt>
              </c:strCache>
            </c:strRef>
          </c:tx>
          <c:spPr>
            <a:ln w="25400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spPr>
              <a:solidFill>
                <a:schemeClr val="accent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Sheet1!$A$2:$A$10</c:f>
              <c:numCache>
                <c:formatCode>General</c:formatCode>
                <c:ptCount val="9"/>
                <c:pt idx="0">
                  <c:v>57</c:v>
                </c:pt>
                <c:pt idx="1">
                  <c:v>68</c:v>
                </c:pt>
                <c:pt idx="2">
                  <c:v>79</c:v>
                </c:pt>
                <c:pt idx="3">
                  <c:v>92</c:v>
                </c:pt>
                <c:pt idx="4">
                  <c:v>105</c:v>
                </c:pt>
                <c:pt idx="5">
                  <c:v>120</c:v>
                </c:pt>
                <c:pt idx="6">
                  <c:v>135</c:v>
                </c:pt>
                <c:pt idx="7">
                  <c:v>157</c:v>
                </c:pt>
                <c:pt idx="8">
                  <c:v>179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7950</c:v>
                </c:pt>
                <c:pt idx="1">
                  <c:v>8370</c:v>
                </c:pt>
                <c:pt idx="2">
                  <c:v>8790</c:v>
                </c:pt>
                <c:pt idx="3">
                  <c:v>9165</c:v>
                </c:pt>
                <c:pt idx="4">
                  <c:v>9540</c:v>
                </c:pt>
                <c:pt idx="5">
                  <c:v>9915</c:v>
                </c:pt>
                <c:pt idx="6">
                  <c:v>10290</c:v>
                </c:pt>
                <c:pt idx="7">
                  <c:v>10665</c:v>
                </c:pt>
                <c:pt idx="8">
                  <c:v>11040</c:v>
                </c:pt>
              </c:numCache>
            </c:numRef>
          </c:val>
          <c:smooth val="0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-900623568"/>
        <c:axId val="-900626288"/>
      </c:lineChart>
      <c:catAx>
        <c:axId val="-900623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Power consumed (WATTS)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3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00626288"/>
        <c:crosses val="autoZero"/>
        <c:auto val="1"/>
        <c:lblAlgn val="ctr"/>
        <c:lblOffset val="100"/>
        <c:noMultiLvlLbl val="0"/>
      </c:catAx>
      <c:valAx>
        <c:axId val="-900626288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Speed (RPM)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one"/>
        <c:crossAx val="-900623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lt1">
          <a:lumMod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441621555118157"/>
          <c:y val="7.311983867870174E-2"/>
          <c:w val="0.59369566108923888"/>
          <c:h val="0.870020485244222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cat>
            <c:strRef>
              <c:f>Sheet1!$A$2:$A$9</c:f>
              <c:strCache>
                <c:ptCount val="4"/>
                <c:pt idx="0">
                  <c:v>Normal Quads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57</c:v>
                </c:pt>
                <c:pt idx="1">
                  <c:v>68</c:v>
                </c:pt>
                <c:pt idx="2">
                  <c:v>79</c:v>
                </c:pt>
                <c:pt idx="3">
                  <c:v>92</c:v>
                </c:pt>
                <c:pt idx="4">
                  <c:v>122</c:v>
                </c:pt>
                <c:pt idx="5">
                  <c:v>157</c:v>
                </c:pt>
                <c:pt idx="6">
                  <c:v>179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cat>
            <c:strRef>
              <c:f>Sheet1!$A$2:$A$9</c:f>
              <c:strCache>
                <c:ptCount val="4"/>
                <c:pt idx="0">
                  <c:v>Normal Quads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Sheet1!$C$2:$C$9</c:f>
              <c:numCache>
                <c:formatCode>General</c:formatCode>
                <c:ptCount val="8"/>
                <c:pt idx="0">
                  <c:v>68</c:v>
                </c:pt>
                <c:pt idx="1">
                  <c:v>73</c:v>
                </c:pt>
                <c:pt idx="2">
                  <c:v>84</c:v>
                </c:pt>
                <c:pt idx="3">
                  <c:v>100</c:v>
                </c:pt>
                <c:pt idx="4">
                  <c:v>137</c:v>
                </c:pt>
                <c:pt idx="5">
                  <c:v>163</c:v>
                </c:pt>
                <c:pt idx="6">
                  <c:v>191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900630096"/>
        <c:axId val="-900621936"/>
      </c:lineChart>
      <c:catAx>
        <c:axId val="-90063009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one"/>
        <c:crossAx val="-900621936"/>
        <c:crosses val="autoZero"/>
        <c:auto val="1"/>
        <c:lblAlgn val="ctr"/>
        <c:lblOffset val="100"/>
        <c:noMultiLvlLbl val="0"/>
      </c:catAx>
      <c:valAx>
        <c:axId val="-9006219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900630096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3438283242763674"/>
          <c:y val="0.13647714093877802"/>
          <c:w val="0.76561724275990961"/>
          <c:h val="0.8120320942000469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cat>
            <c:strRef>
              <c:f>Sheet1!$A$2:$A$8</c:f>
              <c:strCache>
                <c:ptCount val="2"/>
                <c:pt idx="0">
                  <c:v>Without Claw</c:v>
                </c:pt>
                <c:pt idx="1">
                  <c:v>With Claw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122</c:v>
                </c:pt>
                <c:pt idx="1">
                  <c:v>157</c:v>
                </c:pt>
                <c:pt idx="2">
                  <c:v>179</c:v>
                </c:pt>
                <c:pt idx="3">
                  <c:v>193</c:v>
                </c:pt>
                <c:pt idx="4">
                  <c:v>225</c:v>
                </c:pt>
                <c:pt idx="5">
                  <c:v>253</c:v>
                </c:pt>
                <c:pt idx="6">
                  <c:v>267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cat>
            <c:strRef>
              <c:f>Sheet1!$A$2:$A$8</c:f>
              <c:strCache>
                <c:ptCount val="2"/>
                <c:pt idx="0">
                  <c:v>Without Claw</c:v>
                </c:pt>
                <c:pt idx="1">
                  <c:v>With Claw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137</c:v>
                </c:pt>
                <c:pt idx="1">
                  <c:v>163</c:v>
                </c:pt>
                <c:pt idx="2">
                  <c:v>191</c:v>
                </c:pt>
                <c:pt idx="3">
                  <c:v>199</c:v>
                </c:pt>
                <c:pt idx="4">
                  <c:v>190</c:v>
                </c:pt>
                <c:pt idx="5">
                  <c:v>187</c:v>
                </c:pt>
                <c:pt idx="6">
                  <c:v>173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900629008"/>
        <c:axId val="-900635536"/>
      </c:lineChart>
      <c:catAx>
        <c:axId val="-90062900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one"/>
        <c:crossAx val="-900635536"/>
        <c:crosses val="autoZero"/>
        <c:auto val="1"/>
        <c:lblAlgn val="ctr"/>
        <c:lblOffset val="100"/>
        <c:noMultiLvlLbl val="0"/>
      </c:catAx>
      <c:valAx>
        <c:axId val="-90063553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9006290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pPr/>
              <a:t>3/3/2017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pPr/>
              <a:t>3/3/2017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53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E2CF44-2B13-41B4-A334-1CDF534EEBBF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61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9AD2-5A42-433F-887C-EDD8790DF75F}" type="datetime1">
              <a:rPr lang="en-US" smtClean="0"/>
              <a:pPr/>
              <a:t>3/3/2017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QUADCOPTER POWER SAVING CLAW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F1A5B-236C-46FC-A898-31D825612F9F}" type="datetime1">
              <a:rPr lang="en-US" smtClean="0"/>
              <a:pPr/>
              <a:t>3/3/2017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QUADCOPTER POWER SAVING CLAW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E7-0791-4A14-9569-3EED64FEE63E}" type="datetime1">
              <a:rPr lang="en-US" smtClean="0"/>
              <a:pPr/>
              <a:t>3/3/2017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QUADCOPTER POWER SAVING CLAW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E2C13-8191-4B01-8BA3-A4B29B785BCE}" type="datetime1">
              <a:rPr lang="en-US" smtClean="0"/>
              <a:pPr/>
              <a:t>3/3/2017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QUADCOPTER POWER SAVING CLAW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089B4-CFA7-4606-9A1C-8197BA037622}" type="datetime1">
              <a:rPr lang="en-US" smtClean="0"/>
              <a:pPr/>
              <a:t>3/3/2017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QUADCOPTER POWER SAVING CLAW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1DAFC-96AF-444D-A417-180F3E0C7BA8}" type="datetime1">
              <a:rPr lang="en-US" smtClean="0"/>
              <a:pPr/>
              <a:t>3/3/2017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QUADCOPTER POWER SAVING CLAW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FDC85-E512-48B6-B09E-9FA6286DE289}" type="datetime1">
              <a:rPr lang="en-US" smtClean="0"/>
              <a:pPr/>
              <a:t>3/3/2017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QUADCOPTER POWER SAVING CLAW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C1DBE-5ADB-4B75-B067-E0503147D51A}" type="datetime1">
              <a:rPr lang="en-US" smtClean="0"/>
              <a:pPr/>
              <a:t>3/3/2017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QUADCOPTER POWER SAVING CLAW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493DB-3206-402C-91CB-1ED5526BADD7}" type="datetime1">
              <a:rPr lang="en-US" smtClean="0"/>
              <a:pPr/>
              <a:t>3/3/2017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QUADCOPTER POWER SAVING CLAW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4962694E-F7F3-43B1-8B48-75DB58DA2393}" type="datetime1">
              <a:rPr lang="en-US" smtClean="0"/>
              <a:pPr/>
              <a:t>3/3/2017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r>
              <a:rPr lang="en-US" dirty="0" smtClean="0"/>
              <a:t>QUADCOPTER POWER SAVING CLAW</a:t>
            </a:r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 dir="d"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19.png"/><Relationship Id="rId2" Type="http://schemas.openxmlformats.org/officeDocument/2006/relationships/video" Target="file:///F:\Quadrotor4.mp4" TargetMode="External"/><Relationship Id="rId1" Type="http://schemas.openxmlformats.org/officeDocument/2006/relationships/video" Target="file:///F:\Bhargav%20Gajjar%20Perching%20Quadrotor4.mp4" TargetMode="Externa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6000" u="sng" dirty="0" smtClean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60000" endA="900" endPos="58000" dir="5400000" sy="-100000" algn="bl" rotWithShape="0"/>
                </a:effectLst>
              </a:rPr>
              <a:t>QUADCOPTER POWER SAVING CLAW </a:t>
            </a:r>
            <a:endParaRPr u="sng" dirty="0"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  <a:reflection blurRad="6350" stA="60000" endA="900" endPos="58000" dir="5400000" sy="-100000" algn="bl" rotWithShape="0"/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Authors – </a:t>
            </a:r>
            <a:r>
              <a:rPr lang="en-US" dirty="0" err="1" smtClean="0"/>
              <a:t>Maitree</a:t>
            </a:r>
            <a:r>
              <a:rPr lang="en-US" dirty="0" smtClean="0"/>
              <a:t> Rawat*, Ujjwal Kumar, Satyam </a:t>
            </a:r>
            <a:r>
              <a:rPr lang="en-US" dirty="0" err="1" smtClean="0"/>
              <a:t>Priyam</a:t>
            </a:r>
            <a:r>
              <a:rPr lang="en-US" dirty="0" smtClean="0"/>
              <a:t> Roy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u="sng" dirty="0" smtClean="0"/>
              <a:t>Battery drainage 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76400"/>
            <a:ext cx="7924800" cy="4572000"/>
          </a:xfrm>
        </p:spPr>
        <p:txBody>
          <a:bodyPr/>
          <a:lstStyle/>
          <a:p>
            <a:r>
              <a:rPr lang="en-US" sz="2800" dirty="0" smtClean="0"/>
              <a:t>BLDC motor consumes about </a:t>
            </a:r>
            <a:r>
              <a:rPr lang="en-US" sz="3200" b="1" u="sng" dirty="0" smtClean="0"/>
              <a:t>180 watts power</a:t>
            </a:r>
            <a:r>
              <a:rPr lang="en-US" sz="2800" dirty="0" smtClean="0"/>
              <a:t>. </a:t>
            </a:r>
          </a:p>
          <a:p>
            <a:r>
              <a:rPr lang="en-US" sz="3600" b="1" u="sng" dirty="0" smtClean="0"/>
              <a:t>Total power </a:t>
            </a:r>
            <a:r>
              <a:rPr lang="en-US" sz="2800" dirty="0" smtClean="0"/>
              <a:t>consumption is thus 4x180 watts = 720 watts.</a:t>
            </a:r>
          </a:p>
          <a:p>
            <a:r>
              <a:rPr lang="en-US" sz="2800" dirty="0" smtClean="0"/>
              <a:t>The total flight time for a quadcopter with 5000 </a:t>
            </a:r>
            <a:r>
              <a:rPr lang="en-US" sz="2800" dirty="0" err="1" smtClean="0"/>
              <a:t>mAh</a:t>
            </a:r>
            <a:r>
              <a:rPr lang="en-US" sz="2800" dirty="0" smtClean="0"/>
              <a:t> battery of discharge rate 20C, 14.1 volts is </a:t>
            </a:r>
            <a:r>
              <a:rPr lang="en-US" sz="3600" b="1" u="sng" dirty="0" smtClean="0"/>
              <a:t>approximately 20 to 35 minutes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This flight time is not sufficient for long term operations.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QUADCOPTER POWER SAVING CLAW</a:t>
            </a:r>
            <a:endParaRPr lang="en-US" dirty="0"/>
          </a:p>
        </p:txBody>
      </p:sp>
      <p:pic>
        <p:nvPicPr>
          <p:cNvPr id="18434" name="Picture 2" descr="Image result for out of batter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3000" y="2133600"/>
            <a:ext cx="2895600" cy="2654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108994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000" u="sng" dirty="0" smtClean="0"/>
              <a:t>Power consumption Chart</a:t>
            </a:r>
            <a:endParaRPr lang="en-US" u="sng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650374"/>
              </p:ext>
            </p:extLst>
          </p:nvPr>
        </p:nvGraphicFramePr>
        <p:xfrm>
          <a:off x="228600" y="1828800"/>
          <a:ext cx="117348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QUADCOPTER POWER SAVING CLAW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99784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0" y="457200"/>
            <a:ext cx="5562600" cy="1143000"/>
          </a:xfrm>
        </p:spPr>
        <p:txBody>
          <a:bodyPr>
            <a:normAutofit/>
          </a:bodyPr>
          <a:lstStyle/>
          <a:p>
            <a:r>
              <a:rPr lang="en-US" sz="6000" u="sng" dirty="0" smtClean="0"/>
              <a:t>OUR RESEARCH</a:t>
            </a:r>
            <a:endParaRPr lang="en-US" sz="6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7696200" cy="4343400"/>
          </a:xfrm>
        </p:spPr>
        <p:txBody>
          <a:bodyPr>
            <a:normAutofit/>
          </a:bodyPr>
          <a:lstStyle/>
          <a:p>
            <a:r>
              <a:rPr lang="en-US" sz="4800" dirty="0" smtClean="0"/>
              <a:t>How can flight time be increased</a:t>
            </a:r>
            <a:r>
              <a:rPr lang="en-US" sz="4800" b="1" dirty="0" smtClean="0"/>
              <a:t>?</a:t>
            </a:r>
          </a:p>
          <a:p>
            <a:pPr lvl="2"/>
            <a:r>
              <a:rPr lang="en-US" sz="4800" b="1" u="sng" dirty="0" smtClean="0"/>
              <a:t>Plan A</a:t>
            </a:r>
            <a:r>
              <a:rPr lang="en-US" sz="4000" dirty="0" smtClean="0"/>
              <a:t> - Saving Power by attaching a claw</a:t>
            </a:r>
          </a:p>
          <a:p>
            <a:pPr lvl="2"/>
            <a:r>
              <a:rPr lang="en-US" sz="5400" b="1" u="sng" dirty="0" smtClean="0"/>
              <a:t>Plan B</a:t>
            </a:r>
            <a:r>
              <a:rPr lang="en-US" sz="4000" dirty="0" smtClean="0"/>
              <a:t> – Recharging Batteries using Solar Panels</a:t>
            </a: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QUADCOPTER POWER SAVING CLAW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6388" name="Picture 4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2400" y="1847849"/>
            <a:ext cx="3404013" cy="39433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677400" cy="1143000"/>
          </a:xfrm>
        </p:spPr>
        <p:txBody>
          <a:bodyPr>
            <a:normAutofit/>
          </a:bodyPr>
          <a:lstStyle/>
          <a:p>
            <a:r>
              <a:rPr lang="en-US" sz="5400" u="sng" dirty="0" smtClean="0"/>
              <a:t>WHAT IS THE NEED OF CLAW?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11049000" cy="4495800"/>
          </a:xfrm>
        </p:spPr>
        <p:txBody>
          <a:bodyPr>
            <a:noAutofit/>
          </a:bodyPr>
          <a:lstStyle/>
          <a:p>
            <a:r>
              <a:rPr lang="en-US" sz="4000" b="1" u="sng" dirty="0" smtClean="0"/>
              <a:t>Save the battery </a:t>
            </a:r>
            <a:r>
              <a:rPr lang="en-US" sz="3600" dirty="0" smtClean="0"/>
              <a:t>consumed by propellers in flying!</a:t>
            </a:r>
          </a:p>
          <a:p>
            <a:r>
              <a:rPr lang="en-US" sz="3600" dirty="0" smtClean="0"/>
              <a:t>By adding a claw  quads can :-</a:t>
            </a:r>
          </a:p>
          <a:p>
            <a:pPr lvl="4"/>
            <a:r>
              <a:rPr lang="en-US" sz="2400" dirty="0" smtClean="0"/>
              <a:t>Carry Suspicious Items</a:t>
            </a:r>
          </a:p>
          <a:p>
            <a:pPr lvl="4"/>
            <a:r>
              <a:rPr lang="en-US" sz="2400" dirty="0" smtClean="0"/>
              <a:t>Surveillance</a:t>
            </a:r>
          </a:p>
          <a:p>
            <a:pPr lvl="4"/>
            <a:r>
              <a:rPr lang="en-US" sz="2400" dirty="0" smtClean="0"/>
              <a:t>Rescue Mission</a:t>
            </a:r>
          </a:p>
          <a:p>
            <a:pPr lvl="4"/>
            <a:r>
              <a:rPr lang="en-US" sz="2400" dirty="0" smtClean="0"/>
              <a:t>Record and Transmit activity</a:t>
            </a:r>
          </a:p>
          <a:p>
            <a:pPr lvl="4"/>
            <a:r>
              <a:rPr lang="en-US" sz="2400" dirty="0" smtClean="0"/>
              <a:t>Search </a:t>
            </a:r>
          </a:p>
          <a:p>
            <a:pPr lvl="4"/>
            <a:r>
              <a:rPr lang="en-US" sz="2400" dirty="0" smtClean="0"/>
              <a:t>Messenger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QUADCOPTER POWER SAVING CLAW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5362" name="Picture 2" descr="Related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2819400"/>
            <a:ext cx="3276600" cy="32766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457200"/>
            <a:ext cx="9144000" cy="1143000"/>
          </a:xfrm>
        </p:spPr>
        <p:txBody>
          <a:bodyPr>
            <a:normAutofit/>
          </a:bodyPr>
          <a:lstStyle/>
          <a:p>
            <a:r>
              <a:rPr lang="en-US" sz="6000" u="sng" dirty="0" smtClean="0"/>
              <a:t>WORKING OVER PLAN -A</a:t>
            </a:r>
            <a:endParaRPr lang="en-US" sz="6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6781800" cy="4343400"/>
          </a:xfrm>
        </p:spPr>
        <p:txBody>
          <a:bodyPr/>
          <a:lstStyle/>
          <a:p>
            <a:r>
              <a:rPr lang="en-US" sz="2800" dirty="0" smtClean="0"/>
              <a:t>Attach a single axis robotic arm under aircraft where moment of inertia is zero.</a:t>
            </a:r>
          </a:p>
          <a:p>
            <a:r>
              <a:rPr lang="en-US" sz="2800" dirty="0" smtClean="0"/>
              <a:t> Attach infrared proximity sensor to sense any bar .</a:t>
            </a:r>
          </a:p>
          <a:p>
            <a:r>
              <a:rPr lang="en-US" sz="2800" dirty="0" smtClean="0"/>
              <a:t>Grabs the bar so rigidly that it cannot tip over to any side.</a:t>
            </a:r>
          </a:p>
          <a:p>
            <a:r>
              <a:rPr lang="en-US" sz="2800" dirty="0" smtClean="0"/>
              <a:t>High torque servos with toothed grabber are used.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QUADCOPTER POWER SAVING CLAW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050" name="Picture 2" descr="F:\Research paper\P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2209800"/>
            <a:ext cx="4266277" cy="3185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QUADCOPTER POWER SAVING CLAW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074" name="Picture 2" descr="F:\Research paper\P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457200"/>
            <a:ext cx="6708843" cy="56916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11125200" cy="1143000"/>
          </a:xfrm>
        </p:spPr>
        <p:txBody>
          <a:bodyPr>
            <a:noAutofit/>
          </a:bodyPr>
          <a:lstStyle/>
          <a:p>
            <a:r>
              <a:rPr lang="en-US" sz="4800" u="sng" dirty="0" smtClean="0"/>
              <a:t>PLAN-B ADDITION OF SOLAR PANELS</a:t>
            </a:r>
            <a:endParaRPr lang="en-US" sz="48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7620000" cy="4191000"/>
          </a:xfrm>
        </p:spPr>
        <p:txBody>
          <a:bodyPr/>
          <a:lstStyle/>
          <a:p>
            <a:r>
              <a:rPr lang="en-US" sz="2400" dirty="0" smtClean="0"/>
              <a:t> Carbon frame is used , solar cells rest on Tree foam boards.</a:t>
            </a:r>
          </a:p>
          <a:p>
            <a:r>
              <a:rPr lang="en-US" sz="2400" dirty="0" smtClean="0"/>
              <a:t>Each wing has 5 solar panels (7.2 volt / 100 </a:t>
            </a:r>
            <a:r>
              <a:rPr lang="en-US" sz="2400" dirty="0" err="1" smtClean="0"/>
              <a:t>Miliamp</a:t>
            </a:r>
            <a:r>
              <a:rPr lang="en-US" sz="2400" dirty="0" smtClean="0"/>
              <a:t>) arranged in parallel (7.2 volt / 500 </a:t>
            </a:r>
            <a:r>
              <a:rPr lang="en-US" sz="2400" dirty="0" err="1" smtClean="0"/>
              <a:t>Miliamp</a:t>
            </a:r>
            <a:r>
              <a:rPr lang="en-US" sz="2400" dirty="0" smtClean="0"/>
              <a:t> total)</a:t>
            </a:r>
          </a:p>
          <a:p>
            <a:r>
              <a:rPr lang="en-US" sz="2400" dirty="0" smtClean="0"/>
              <a:t>Hooked 2 pair of wings in series (14.4 volt) then connected each pair in parallel (1000 </a:t>
            </a:r>
            <a:r>
              <a:rPr lang="en-US" sz="2400" dirty="0" err="1" smtClean="0"/>
              <a:t>Miliamp</a:t>
            </a:r>
            <a:r>
              <a:rPr lang="en-US" sz="2400" dirty="0" smtClean="0"/>
              <a:t>).</a:t>
            </a:r>
          </a:p>
          <a:p>
            <a:r>
              <a:rPr lang="en-US" sz="2400" dirty="0" smtClean="0"/>
              <a:t>Charge the battery about 0.5 volts each time it landed (it sat in the sun about 15min).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QUADCOPTER POWER SAVING CLAW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3314" name="Picture 2" descr="Image result for solar pan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15200" y="1676401"/>
            <a:ext cx="4575378" cy="30479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QUADCOPTER POWER SAVING CLAW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8" name="Bhargav Gajjar Perching Quadrotor4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6" cstate="print"/>
          <a:stretch>
            <a:fillRect/>
          </a:stretch>
        </p:blipFill>
        <p:spPr>
          <a:xfrm>
            <a:off x="4572000" y="2819400"/>
            <a:ext cx="3048000" cy="2286000"/>
          </a:xfrm>
          <a:prstGeom prst="rect">
            <a:avLst/>
          </a:prstGeom>
        </p:spPr>
      </p:pic>
      <p:pic>
        <p:nvPicPr>
          <p:cNvPr id="9" name="Quadrotor4.mp4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 cstate="print"/>
          <a:stretch>
            <a:fillRect/>
          </a:stretch>
        </p:blipFill>
        <p:spPr>
          <a:xfrm>
            <a:off x="2743200" y="1676400"/>
            <a:ext cx="6299200" cy="4724400"/>
          </a:xfrm>
          <a:prstGeom prst="rect">
            <a:avLst/>
          </a:prstGeom>
        </p:spPr>
      </p:pic>
      <p:pic>
        <p:nvPicPr>
          <p:cNvPr id="10" name="Quadrotor4.mp4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 cstate="print"/>
          <a:stretch>
            <a:fillRect/>
          </a:stretch>
        </p:blipFill>
        <p:spPr>
          <a:xfrm>
            <a:off x="2819400" y="1752600"/>
            <a:ext cx="6172200" cy="4629150"/>
          </a:xfrm>
          <a:prstGeom prst="rect">
            <a:avLst/>
          </a:prstGeom>
        </p:spPr>
      </p:pic>
      <p:pic>
        <p:nvPicPr>
          <p:cNvPr id="3" name="VID-20170302-WA000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22812" y="1653988"/>
            <a:ext cx="2339975" cy="409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43955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video>
              <p:cMediaNode mute="1"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u="sng" dirty="0" smtClean="0"/>
              <a:t>RESULTS</a:t>
            </a:r>
            <a:endParaRPr lang="en-US" sz="6000" u="sng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228600" y="1828800"/>
          <a:ext cx="5867400" cy="312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QUADCOPTER POWER SAVING CLAW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18</a:t>
            </a:fld>
            <a:endParaRPr lang="en-US"/>
          </a:p>
        </p:txBody>
      </p:sp>
      <p:graphicFrame>
        <p:nvGraphicFramePr>
          <p:cNvPr id="8" name="Chart 7"/>
          <p:cNvGraphicFramePr/>
          <p:nvPr/>
        </p:nvGraphicFramePr>
        <p:xfrm>
          <a:off x="5715000" y="1752600"/>
          <a:ext cx="5410200" cy="3276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20200" y="914400"/>
            <a:ext cx="381000" cy="329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20200" y="685800"/>
            <a:ext cx="389965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9753600" y="5334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Claw</a:t>
            </a:r>
          </a:p>
          <a:p>
            <a:r>
              <a:rPr lang="en-US" dirty="0" smtClean="0"/>
              <a:t>Without Claw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24000" y="4953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15200" y="49530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209800" y="51816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001000" y="5181600"/>
            <a:ext cx="838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43000" y="542186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Power Consumed During Flying</a:t>
            </a:r>
            <a:endParaRPr lang="en-US" b="1" u="sng" dirty="0"/>
          </a:p>
        </p:txBody>
      </p:sp>
      <p:sp>
        <p:nvSpPr>
          <p:cNvPr id="19" name="Rectangle 18"/>
          <p:cNvSpPr/>
          <p:nvPr/>
        </p:nvSpPr>
        <p:spPr>
          <a:xfrm>
            <a:off x="7315200" y="5410200"/>
            <a:ext cx="3541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/>
              <a:t>Power Consumed At Rest Position</a:t>
            </a:r>
            <a:endParaRPr lang="en-US" b="1" u="sng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488846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943600" y="504086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POWER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04800" y="2590800"/>
            <a:ext cx="0" cy="2133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248400" y="2743200"/>
            <a:ext cx="0" cy="2133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u="sng" dirty="0" smtClean="0"/>
              <a:t>OTHER REQUIREMENTS</a:t>
            </a:r>
            <a:endParaRPr lang="en-US" sz="6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u="sng" dirty="0" smtClean="0"/>
              <a:t>Make it bigger</a:t>
            </a:r>
            <a:r>
              <a:rPr lang="en-US" sz="3200" b="1" dirty="0" smtClean="0"/>
              <a:t> :</a:t>
            </a:r>
          </a:p>
          <a:p>
            <a:pPr lvl="3"/>
            <a:r>
              <a:rPr lang="en-US" sz="2000" b="1" i="1" dirty="0" smtClean="0"/>
              <a:t>Adding more rotors</a:t>
            </a:r>
          </a:p>
          <a:p>
            <a:pPr lvl="3"/>
            <a:r>
              <a:rPr lang="en-US" sz="2000" b="1" i="1" dirty="0" smtClean="0"/>
              <a:t>Adding more batteries</a:t>
            </a:r>
          </a:p>
          <a:p>
            <a:pPr lvl="3"/>
            <a:r>
              <a:rPr lang="en-US" sz="2000" b="1" dirty="0" smtClean="0"/>
              <a:t>Reducing frame weight</a:t>
            </a:r>
          </a:p>
          <a:p>
            <a:pPr lvl="3"/>
            <a:r>
              <a:rPr lang="en-US" sz="2000" b="1" dirty="0" smtClean="0"/>
              <a:t>Custom ESC or Motors</a:t>
            </a:r>
          </a:p>
          <a:p>
            <a:pPr lvl="3"/>
            <a:r>
              <a:rPr lang="en-US" sz="2000" b="1" dirty="0" smtClean="0"/>
              <a:t>Invert the motors                                                               </a:t>
            </a:r>
          </a:p>
          <a:p>
            <a:r>
              <a:rPr lang="en-US" sz="3200" b="1" u="sng" dirty="0" smtClean="0"/>
              <a:t>Addition of ducts around the rotor</a:t>
            </a:r>
            <a:endParaRPr lang="en-US" sz="3200" u="sng" dirty="0" smtClean="0"/>
          </a:p>
          <a:p>
            <a:r>
              <a:rPr lang="en-US" sz="3200" b="1" u="sng" dirty="0" smtClean="0"/>
              <a:t>Addition of contra-rotating rotors</a:t>
            </a:r>
          </a:p>
          <a:p>
            <a:endParaRPr lang="en-US" dirty="0" smtClean="0"/>
          </a:p>
          <a:p>
            <a:endParaRPr lang="en-US" b="1" dirty="0" smtClean="0"/>
          </a:p>
          <a:p>
            <a:endParaRPr lang="en-US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QUADCOPTER POWER SAVING CLAW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838200"/>
            <a:ext cx="9144000" cy="1143000"/>
          </a:xfrm>
        </p:spPr>
        <p:txBody>
          <a:bodyPr/>
          <a:lstStyle/>
          <a:p>
            <a:pPr algn="ctr"/>
            <a:r>
              <a:rPr lang="en-US" sz="6000" u="sng" dirty="0" smtClean="0"/>
              <a:t>AIM OF RESEARCH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590800"/>
            <a:ext cx="10896600" cy="1676400"/>
          </a:xfrm>
        </p:spPr>
        <p:txBody>
          <a:bodyPr>
            <a:normAutofit/>
          </a:bodyPr>
          <a:lstStyle/>
          <a:p>
            <a:r>
              <a:rPr lang="en-US" sz="4300" dirty="0" smtClean="0"/>
              <a:t>To maximize Flight time of a Quadcopter!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QUADCOPTER POWER SAVING CLAW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3554" name="AutoShape 2" descr="Image result for bomb  cartoon"/>
          <p:cNvSpPr>
            <a:spLocks noChangeAspect="1" noChangeArrowheads="1"/>
          </p:cNvSpPr>
          <p:nvPr/>
        </p:nvSpPr>
        <p:spPr bwMode="auto">
          <a:xfrm>
            <a:off x="155575" y="-1195388"/>
            <a:ext cx="1828800" cy="24955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6" name="AutoShape 4" descr="Image result for bomb  cartoon"/>
          <p:cNvSpPr>
            <a:spLocks noChangeAspect="1" noChangeArrowheads="1"/>
          </p:cNvSpPr>
          <p:nvPr/>
        </p:nvSpPr>
        <p:spPr bwMode="auto">
          <a:xfrm>
            <a:off x="155575" y="-1195388"/>
            <a:ext cx="1828800" cy="24955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u="sng" dirty="0" smtClean="0"/>
              <a:t>FUTURE PERSPECTIVES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828800"/>
            <a:ext cx="6096000" cy="4267200"/>
          </a:xfrm>
        </p:spPr>
        <p:txBody>
          <a:bodyPr>
            <a:noAutofit/>
          </a:bodyPr>
          <a:lstStyle/>
          <a:p>
            <a:r>
              <a:rPr lang="en-US" sz="2400" u="sng" dirty="0" smtClean="0"/>
              <a:t>Future perspectives of this research are:-</a:t>
            </a:r>
          </a:p>
          <a:p>
            <a:pPr lvl="1"/>
            <a:r>
              <a:rPr lang="en-US" sz="2000" dirty="0" smtClean="0"/>
              <a:t>Increase in flight time </a:t>
            </a:r>
            <a:r>
              <a:rPr lang="en-US" sz="2000" dirty="0" err="1" smtClean="0"/>
              <a:t>upto</a:t>
            </a:r>
            <a:r>
              <a:rPr lang="en-US" sz="2000" dirty="0" smtClean="0"/>
              <a:t> 12 hours.</a:t>
            </a:r>
          </a:p>
          <a:p>
            <a:pPr lvl="1"/>
            <a:r>
              <a:rPr lang="en-US" sz="2000" dirty="0" smtClean="0"/>
              <a:t>Equipped with more sensors to sense bomb</a:t>
            </a:r>
          </a:p>
          <a:p>
            <a:pPr lvl="1"/>
            <a:r>
              <a:rPr lang="en-US" sz="2000" dirty="0" smtClean="0"/>
              <a:t>Will have the ability to climb</a:t>
            </a:r>
          </a:p>
          <a:p>
            <a:pPr lvl="1"/>
            <a:r>
              <a:rPr lang="en-US" sz="2000" dirty="0" smtClean="0"/>
              <a:t>Will be more compact and cheap</a:t>
            </a:r>
          </a:p>
          <a:p>
            <a:pPr lvl="1"/>
            <a:r>
              <a:rPr lang="en-US" sz="2000" dirty="0" smtClean="0"/>
              <a:t>Will have artificial intelligence</a:t>
            </a:r>
          </a:p>
          <a:p>
            <a:pPr lvl="1"/>
            <a:r>
              <a:rPr lang="en-US" sz="2000" dirty="0" smtClean="0"/>
              <a:t>Will access internet</a:t>
            </a:r>
          </a:p>
          <a:p>
            <a:pPr lvl="1"/>
            <a:r>
              <a:rPr lang="en-US" sz="2000" dirty="0" smtClean="0"/>
              <a:t>Have features like Voice Recognition</a:t>
            </a:r>
          </a:p>
          <a:p>
            <a:pPr lvl="1"/>
            <a:r>
              <a:rPr lang="en-US" sz="2000" dirty="0" smtClean="0"/>
              <a:t>Increase in speed </a:t>
            </a:r>
            <a:r>
              <a:rPr lang="en-US" sz="2000" dirty="0" err="1" smtClean="0"/>
              <a:t>upto</a:t>
            </a:r>
            <a:r>
              <a:rPr lang="en-US" sz="2000" dirty="0" smtClean="0"/>
              <a:t> 500km/hr.  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QUADCOPTER POWER SAVING CLAW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4098" name="Picture 2" descr="F:\Research paper\P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1828800"/>
            <a:ext cx="4887576" cy="381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362200"/>
            <a:ext cx="9144000" cy="1143000"/>
          </a:xfrm>
        </p:spPr>
        <p:txBody>
          <a:bodyPr/>
          <a:lstStyle/>
          <a:p>
            <a:r>
              <a:rPr lang="en-US" sz="6000" u="sng" dirty="0" smtClean="0"/>
              <a:t>CONCLUSION</a:t>
            </a:r>
            <a:endParaRPr lang="en-US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QUADCOPTER POWER SAVING CLAW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122" name="Picture 2" descr="F:\Research paper\P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000" y="1066800"/>
            <a:ext cx="4455268" cy="4572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u="sng" dirty="0" smtClean="0"/>
              <a:t>Thank you</a:t>
            </a:r>
            <a:endParaRPr lang="en-US" sz="6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 and research – </a:t>
            </a:r>
            <a:r>
              <a:rPr lang="en-US" dirty="0" err="1" smtClean="0"/>
              <a:t>Maitree</a:t>
            </a:r>
            <a:r>
              <a:rPr lang="en-US" dirty="0" smtClean="0"/>
              <a:t> Rawat*</a:t>
            </a:r>
          </a:p>
          <a:p>
            <a:r>
              <a:rPr lang="en-US" dirty="0" smtClean="0"/>
              <a:t>Calculations and implementations– Ujjwal Kumar</a:t>
            </a:r>
          </a:p>
          <a:p>
            <a:r>
              <a:rPr lang="en-US" dirty="0" smtClean="0"/>
              <a:t>Modelling and simulation– Satyam </a:t>
            </a:r>
            <a:r>
              <a:rPr lang="en-US" dirty="0" err="1"/>
              <a:t>P</a:t>
            </a:r>
            <a:r>
              <a:rPr lang="en-US" dirty="0" err="1" smtClean="0"/>
              <a:t>riyam</a:t>
            </a:r>
            <a:r>
              <a:rPr lang="en-US" dirty="0" smtClean="0"/>
              <a:t> Roy</a:t>
            </a:r>
          </a:p>
          <a:p>
            <a:endParaRPr lang="en-US" dirty="0"/>
          </a:p>
          <a:p>
            <a:endParaRPr lang="en-US" dirty="0" smtClean="0"/>
          </a:p>
          <a:p>
            <a:pPr algn="r"/>
            <a:r>
              <a:rPr lang="en-US" dirty="0" smtClean="0"/>
              <a:t>Graphic Era University</a:t>
            </a:r>
          </a:p>
          <a:p>
            <a:pPr algn="r"/>
            <a:r>
              <a:rPr lang="en-US" dirty="0" smtClean="0"/>
              <a:t>566/6, Clement town, Bell Road</a:t>
            </a:r>
          </a:p>
          <a:p>
            <a:pPr algn="r"/>
            <a:r>
              <a:rPr lang="en-US" dirty="0" smtClean="0"/>
              <a:t>Dehradun - 248001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QUADCOPTER POWER SAVING CLAW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598240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906000" cy="1143000"/>
          </a:xfrm>
        </p:spPr>
        <p:txBody>
          <a:bodyPr>
            <a:noAutofit/>
          </a:bodyPr>
          <a:lstStyle/>
          <a:p>
            <a:r>
              <a:rPr lang="en-US" sz="4000" u="sng" dirty="0" smtClean="0"/>
              <a:t>SITUATION-1 (SUSPICIOUS FINDINGS)</a:t>
            </a:r>
            <a:endParaRPr lang="en-US" sz="400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QUADCOPTER POWER SAVING CLAW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 descr="Image result for police carto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1050" y="1752600"/>
            <a:ext cx="2952750" cy="4295775"/>
          </a:xfrm>
          <a:prstGeom prst="rect">
            <a:avLst/>
          </a:prstGeom>
          <a:noFill/>
        </p:spPr>
      </p:pic>
      <p:sp>
        <p:nvSpPr>
          <p:cNvPr id="1028" name="AutoShape 4" descr="Image result for bomb  cartoon"/>
          <p:cNvSpPr>
            <a:spLocks noChangeAspect="1" noChangeArrowheads="1"/>
          </p:cNvSpPr>
          <p:nvPr/>
        </p:nvSpPr>
        <p:spPr bwMode="auto">
          <a:xfrm>
            <a:off x="155575" y="-1195388"/>
            <a:ext cx="1828800" cy="24955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Image result for bomb  cartoon"/>
          <p:cNvSpPr>
            <a:spLocks noChangeAspect="1" noChangeArrowheads="1"/>
          </p:cNvSpPr>
          <p:nvPr/>
        </p:nvSpPr>
        <p:spPr bwMode="auto">
          <a:xfrm>
            <a:off x="155575" y="-1195388"/>
            <a:ext cx="1828800" cy="24955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2" name="AutoShape 8" descr="Image result for bomb  cartoon"/>
          <p:cNvSpPr>
            <a:spLocks noChangeAspect="1" noChangeArrowheads="1"/>
          </p:cNvSpPr>
          <p:nvPr/>
        </p:nvSpPr>
        <p:spPr bwMode="auto">
          <a:xfrm>
            <a:off x="155575" y="-1195388"/>
            <a:ext cx="1828800" cy="24955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6" name="Picture 12" descr="Image result for timebomb  carto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4038600"/>
            <a:ext cx="2971800" cy="1992036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6858000" y="1752600"/>
            <a:ext cx="50674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1) Carry the Item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34200" y="2971800"/>
            <a:ext cx="41408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2)High Speed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QUADCOPTER POWER SAVING CLAW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2" descr="Image result for 26/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52650"/>
            <a:ext cx="6544217" cy="363855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7328567" y="1981200"/>
            <a:ext cx="43300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914400" indent="-914400" algn="ctr">
              <a:buAutoNum type="arabicParenR"/>
            </a:pPr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Fly &amp; Stay 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17217" y="2967335"/>
            <a:ext cx="45929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2) Small in Size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15200" y="3877270"/>
            <a:ext cx="45512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3) Provide Info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906000" cy="1143000"/>
          </a:xfrm>
        </p:spPr>
        <p:txBody>
          <a:bodyPr>
            <a:noAutofit/>
          </a:bodyPr>
          <a:lstStyle/>
          <a:p>
            <a:r>
              <a:rPr lang="en-US" sz="4000" u="sng" dirty="0" smtClean="0"/>
              <a:t>SITUATION-2 (TERRORISM)</a:t>
            </a:r>
            <a:endParaRPr lang="en-US" sz="4000" u="sng" dirty="0"/>
          </a:p>
        </p:txBody>
      </p:sp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533400"/>
            <a:ext cx="9753600" cy="1143000"/>
          </a:xfrm>
        </p:spPr>
        <p:txBody>
          <a:bodyPr>
            <a:normAutofit/>
          </a:bodyPr>
          <a:lstStyle/>
          <a:p>
            <a:r>
              <a:rPr lang="en-US" sz="4800" u="sng" dirty="0" smtClean="0"/>
              <a:t>CONDENSING THE REQUIREMENTS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828800"/>
            <a:ext cx="5486400" cy="4038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We needed something ……</a:t>
            </a:r>
          </a:p>
          <a:p>
            <a:pPr lvl="2"/>
            <a:r>
              <a:rPr lang="en-US" sz="2400" dirty="0" smtClean="0"/>
              <a:t>Fly &amp; Stay </a:t>
            </a:r>
          </a:p>
          <a:p>
            <a:pPr lvl="2"/>
            <a:r>
              <a:rPr lang="en-US" sz="2400" dirty="0" smtClean="0"/>
              <a:t>Small Size</a:t>
            </a:r>
          </a:p>
          <a:p>
            <a:pPr lvl="2"/>
            <a:r>
              <a:rPr lang="en-US" sz="2400" dirty="0" smtClean="0"/>
              <a:t>High Speed</a:t>
            </a:r>
          </a:p>
          <a:p>
            <a:pPr lvl="2"/>
            <a:r>
              <a:rPr lang="en-US" sz="2400" dirty="0" smtClean="0"/>
              <a:t>Do not consume power</a:t>
            </a:r>
          </a:p>
          <a:p>
            <a:pPr lvl="2"/>
            <a:r>
              <a:rPr lang="en-US" sz="2400" dirty="0" smtClean="0"/>
              <a:t>Carry</a:t>
            </a:r>
          </a:p>
          <a:p>
            <a:pPr lvl="2"/>
            <a:r>
              <a:rPr lang="en-US" sz="2400" dirty="0" smtClean="0"/>
              <a:t>Transmit Information</a:t>
            </a:r>
          </a:p>
          <a:p>
            <a:pPr lvl="2"/>
            <a:r>
              <a:rPr lang="en-US" sz="2400" dirty="0" smtClean="0"/>
              <a:t>Cheap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QUADCOPTER POWER SAVING CLAW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9938" name="Picture 2" descr="Image result for Eag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0" y="2438400"/>
            <a:ext cx="4610100" cy="25948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u="sng" dirty="0" smtClean="0"/>
              <a:t>QUADCOPTERS</a:t>
            </a:r>
            <a:endParaRPr lang="en-US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QUADCOPTER POWER SAVING CLAW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24000" y="1828800"/>
            <a:ext cx="5791200" cy="4267200"/>
          </a:xfrm>
        </p:spPr>
        <p:txBody>
          <a:bodyPr>
            <a:noAutofit/>
          </a:bodyPr>
          <a:lstStyle/>
          <a:p>
            <a:r>
              <a:rPr lang="en-US" sz="3600" dirty="0" smtClean="0"/>
              <a:t>We needed something ……</a:t>
            </a:r>
          </a:p>
          <a:p>
            <a:pPr lvl="2"/>
            <a:r>
              <a:rPr lang="en-US" sz="2800" dirty="0" smtClean="0"/>
              <a:t>Fly</a:t>
            </a:r>
          </a:p>
          <a:p>
            <a:pPr lvl="2"/>
            <a:r>
              <a:rPr lang="en-US" sz="2800" dirty="0" smtClean="0"/>
              <a:t>Small Size</a:t>
            </a:r>
          </a:p>
          <a:p>
            <a:pPr lvl="2"/>
            <a:r>
              <a:rPr lang="en-US" sz="2800" dirty="0" smtClean="0"/>
              <a:t>High Speed</a:t>
            </a:r>
          </a:p>
          <a:p>
            <a:pPr lvl="2"/>
            <a:r>
              <a:rPr lang="en-US" sz="2800" dirty="0" smtClean="0"/>
              <a:t>Consume Less power</a:t>
            </a:r>
          </a:p>
          <a:p>
            <a:pPr lvl="2"/>
            <a:r>
              <a:rPr lang="en-US" sz="2800" dirty="0" smtClean="0"/>
              <a:t>Carry</a:t>
            </a:r>
          </a:p>
          <a:p>
            <a:pPr lvl="2"/>
            <a:r>
              <a:rPr lang="en-US" sz="2800" dirty="0" smtClean="0"/>
              <a:t>Transmit Information</a:t>
            </a:r>
          </a:p>
          <a:p>
            <a:pPr lvl="2"/>
            <a:r>
              <a:rPr lang="en-US" sz="2800" dirty="0" smtClean="0"/>
              <a:t>Cheap</a:t>
            </a:r>
          </a:p>
        </p:txBody>
      </p:sp>
      <p:pic>
        <p:nvPicPr>
          <p:cNvPr id="43010" name="Picture 2" descr="Image result for tic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9784" y="2362200"/>
            <a:ext cx="399416" cy="457200"/>
          </a:xfrm>
          <a:prstGeom prst="rect">
            <a:avLst/>
          </a:prstGeom>
          <a:noFill/>
        </p:spPr>
      </p:pic>
      <p:pic>
        <p:nvPicPr>
          <p:cNvPr id="11" name="Picture 2" descr="Image result for tic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7584" y="4800600"/>
            <a:ext cx="399416" cy="457200"/>
          </a:xfrm>
          <a:prstGeom prst="rect">
            <a:avLst/>
          </a:prstGeom>
          <a:noFill/>
        </p:spPr>
      </p:pic>
      <p:sp>
        <p:nvSpPr>
          <p:cNvPr id="43012" name="AutoShape 4" descr="Image result for tick and cross"/>
          <p:cNvSpPr>
            <a:spLocks noChangeAspect="1" noChangeArrowheads="1"/>
          </p:cNvSpPr>
          <p:nvPr/>
        </p:nvSpPr>
        <p:spPr bwMode="auto">
          <a:xfrm>
            <a:off x="155575" y="-2057400"/>
            <a:ext cx="4295775" cy="4295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AutoShape 6" descr="Image result for tick and cross"/>
          <p:cNvSpPr>
            <a:spLocks noChangeAspect="1" noChangeArrowheads="1"/>
          </p:cNvSpPr>
          <p:nvPr/>
        </p:nvSpPr>
        <p:spPr bwMode="auto">
          <a:xfrm>
            <a:off x="155575" y="-2057400"/>
            <a:ext cx="4295775" cy="42957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3016" name="Picture 8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7130" y="3810000"/>
            <a:ext cx="557070" cy="638176"/>
          </a:xfrm>
          <a:prstGeom prst="rect">
            <a:avLst/>
          </a:prstGeom>
          <a:noFill/>
        </p:spPr>
      </p:pic>
      <p:pic>
        <p:nvPicPr>
          <p:cNvPr id="15" name="Picture 8" descr="Related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3930" y="4267200"/>
            <a:ext cx="557070" cy="638176"/>
          </a:xfrm>
          <a:prstGeom prst="rect">
            <a:avLst/>
          </a:prstGeom>
          <a:noFill/>
        </p:spPr>
      </p:pic>
      <p:pic>
        <p:nvPicPr>
          <p:cNvPr id="43018" name="Picture 10" descr="Image result for quadcopter in black and whit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31489" y="1752600"/>
            <a:ext cx="3493711" cy="3733800"/>
          </a:xfrm>
          <a:prstGeom prst="rect">
            <a:avLst/>
          </a:prstGeom>
          <a:noFill/>
        </p:spPr>
      </p:pic>
      <p:pic>
        <p:nvPicPr>
          <p:cNvPr id="17" name="Picture 2" descr="Image result for tic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5334000"/>
            <a:ext cx="399416" cy="457200"/>
          </a:xfrm>
          <a:prstGeom prst="rect">
            <a:avLst/>
          </a:prstGeom>
          <a:noFill/>
        </p:spPr>
      </p:pic>
      <p:pic>
        <p:nvPicPr>
          <p:cNvPr id="18" name="Picture 2" descr="Image result for tic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2819400"/>
            <a:ext cx="399416" cy="457200"/>
          </a:xfrm>
          <a:prstGeom prst="rect">
            <a:avLst/>
          </a:prstGeom>
          <a:noFill/>
        </p:spPr>
      </p:pic>
      <p:pic>
        <p:nvPicPr>
          <p:cNvPr id="19" name="Picture 2" descr="Image result for tick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3276600"/>
            <a:ext cx="399416" cy="4572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753600" cy="1447800"/>
          </a:xfrm>
        </p:spPr>
        <p:txBody>
          <a:bodyPr>
            <a:noAutofit/>
          </a:bodyPr>
          <a:lstStyle/>
          <a:p>
            <a:r>
              <a:rPr lang="en-US" sz="6000" u="sng" dirty="0" smtClean="0"/>
              <a:t>OBJECTIVES OF RESEARCH</a:t>
            </a:r>
            <a:endParaRPr lang="en-US" sz="4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2362200"/>
            <a:ext cx="9982200" cy="3581400"/>
          </a:xfrm>
        </p:spPr>
        <p:txBody>
          <a:bodyPr>
            <a:noAutofit/>
          </a:bodyPr>
          <a:lstStyle/>
          <a:p>
            <a:pPr algn="just"/>
            <a:r>
              <a:rPr lang="en-US" sz="4000" dirty="0" smtClean="0"/>
              <a:t>To generate a maximum flight time of a Quadcopter by:-  </a:t>
            </a:r>
          </a:p>
          <a:p>
            <a:pPr lvl="5" algn="just"/>
            <a:r>
              <a:rPr lang="en-US" sz="2800" dirty="0" smtClean="0"/>
              <a:t> creating a balanced robotic </a:t>
            </a:r>
            <a:r>
              <a:rPr lang="en-US" sz="3600" b="1" u="sng" dirty="0" smtClean="0"/>
              <a:t>gripper</a:t>
            </a:r>
            <a:r>
              <a:rPr lang="en-US" sz="2800" dirty="0" smtClean="0"/>
              <a:t> that can fly like a bird to anywhere it wants to survey and grab a tree branch or a street light.</a:t>
            </a:r>
          </a:p>
          <a:p>
            <a:pPr lvl="5" algn="just"/>
            <a:r>
              <a:rPr lang="en-US" sz="2800" dirty="0" smtClean="0"/>
              <a:t>attaching </a:t>
            </a:r>
            <a:r>
              <a:rPr lang="en-US" sz="3600" b="1" u="sng" dirty="0" smtClean="0"/>
              <a:t>Solar Panel </a:t>
            </a:r>
            <a:r>
              <a:rPr lang="en-US" sz="2800" dirty="0" smtClean="0"/>
              <a:t>to charge its battery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QUADCOPTER POWER SAVING CLAW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Picture 10" descr="Image result for quadcopter in black and whit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657600"/>
            <a:ext cx="1295400" cy="138442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u="sng" dirty="0" smtClean="0"/>
              <a:t>Introduction</a:t>
            </a:r>
            <a:r>
              <a:rPr lang="en-US" sz="4400" u="sng" dirty="0" smtClean="0"/>
              <a:t> </a:t>
            </a:r>
            <a:endParaRPr sz="2400" u="sng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85800" y="1828800"/>
            <a:ext cx="6705600" cy="4419600"/>
          </a:xfrm>
        </p:spPr>
        <p:txBody>
          <a:bodyPr>
            <a:normAutofit lnSpcReduction="10000"/>
          </a:bodyPr>
          <a:lstStyle/>
          <a:p>
            <a:pPr marL="0" indent="0" algn="just"/>
            <a:r>
              <a:rPr lang="en-US" sz="2800" dirty="0" smtClean="0"/>
              <a:t>Q</a:t>
            </a:r>
            <a:r>
              <a:rPr lang="en-US" sz="2800" b="1" dirty="0" smtClean="0"/>
              <a:t>uadcopter , </a:t>
            </a:r>
            <a:r>
              <a:rPr lang="en-US" sz="2800" dirty="0" smtClean="0"/>
              <a:t>aerial vehicle operated to </a:t>
            </a:r>
            <a:r>
              <a:rPr lang="en-US" sz="3200" b="1" u="sng" dirty="0" smtClean="0"/>
              <a:t>fly independently</a:t>
            </a:r>
            <a:r>
              <a:rPr lang="en-US" sz="2800" dirty="0" smtClean="0"/>
              <a:t> </a:t>
            </a:r>
          </a:p>
          <a:p>
            <a:pPr marL="0" indent="0" algn="just"/>
            <a:r>
              <a:rPr lang="en-US" sz="2800" dirty="0" smtClean="0"/>
              <a:t>Unmanned Aerial Vehicle </a:t>
            </a:r>
            <a:r>
              <a:rPr lang="en-US" sz="3600" b="1" u="sng" dirty="0" smtClean="0"/>
              <a:t>(UAV)</a:t>
            </a:r>
            <a:endParaRPr lang="en-US" sz="2800" b="1" u="sng" dirty="0" smtClean="0"/>
          </a:p>
          <a:p>
            <a:pPr marL="0" indent="0" algn="just"/>
            <a:r>
              <a:rPr lang="en-US" sz="2800" dirty="0" smtClean="0"/>
              <a:t>Lifted and propelled by use of </a:t>
            </a:r>
            <a:r>
              <a:rPr lang="en-US" sz="3600" b="1" u="sng" dirty="0" smtClean="0"/>
              <a:t>four motors</a:t>
            </a:r>
            <a:endParaRPr lang="en-US" sz="2800" b="1" u="sng" dirty="0" smtClean="0"/>
          </a:p>
          <a:p>
            <a:pPr marL="0" indent="0" algn="just"/>
            <a:r>
              <a:rPr lang="en-US" sz="2800" dirty="0" smtClean="0"/>
              <a:t>Generally is in</a:t>
            </a:r>
            <a:r>
              <a:rPr lang="en-US" sz="3600" b="1" dirty="0" smtClean="0"/>
              <a:t> X </a:t>
            </a:r>
            <a:r>
              <a:rPr lang="en-US" sz="2800" dirty="0" smtClean="0"/>
              <a:t>or </a:t>
            </a:r>
            <a:r>
              <a:rPr lang="en-US" sz="4000" b="1" dirty="0" smtClean="0"/>
              <a:t>+</a:t>
            </a:r>
            <a:r>
              <a:rPr lang="en-US" sz="2800" dirty="0" smtClean="0"/>
              <a:t> shape. </a:t>
            </a:r>
          </a:p>
          <a:p>
            <a:pPr marL="0" indent="0" algn="just"/>
            <a:r>
              <a:rPr lang="en-US" sz="2800" dirty="0" smtClean="0"/>
              <a:t>Powered by Lithium polymer chemistry based batteries</a:t>
            </a:r>
            <a:endParaRPr lang="en-US" dirty="0" smtClean="0"/>
          </a:p>
          <a:p>
            <a:pPr marL="0" indent="0" algn="just"/>
            <a:endParaRPr lang="en-US" dirty="0" smtClean="0"/>
          </a:p>
          <a:p>
            <a:pPr marL="0" indent="0" algn="just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QUADCOPTER POWER SAVING CLAW</a:t>
            </a:r>
            <a:endParaRPr lang="en-US" dirty="0"/>
          </a:p>
        </p:txBody>
      </p:sp>
      <p:pic>
        <p:nvPicPr>
          <p:cNvPr id="1026" name="Picture 2" descr="I:\ppt\Q450-quadcopter-kope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0" y="2438400"/>
            <a:ext cx="4038600" cy="2286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10058400" cy="1143000"/>
          </a:xfrm>
        </p:spPr>
        <p:txBody>
          <a:bodyPr>
            <a:noAutofit/>
          </a:bodyPr>
          <a:lstStyle/>
          <a:p>
            <a:r>
              <a:rPr lang="en-US" sz="6000" u="sng" dirty="0" smtClean="0"/>
              <a:t>APPLICATIONS</a:t>
            </a:r>
            <a:endParaRPr lang="en-US" sz="6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828800"/>
            <a:ext cx="8229600" cy="42672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Due to small size, quadcopters are cheaper and due to their mechanical simplicity.</a:t>
            </a:r>
          </a:p>
          <a:p>
            <a:r>
              <a:rPr lang="en-US" sz="2800" dirty="0" smtClean="0"/>
              <a:t>Are controlled wirelessly .</a:t>
            </a:r>
          </a:p>
          <a:p>
            <a:r>
              <a:rPr lang="en-US" sz="2800" dirty="0" smtClean="0"/>
              <a:t>Applications of Quadcopters are found in variety of fields : </a:t>
            </a:r>
          </a:p>
          <a:p>
            <a:pPr lvl="3"/>
            <a:r>
              <a:rPr lang="en-US" sz="2400" b="1" dirty="0" smtClean="0"/>
              <a:t>Military and law enforcement</a:t>
            </a:r>
          </a:p>
          <a:p>
            <a:pPr lvl="3"/>
            <a:r>
              <a:rPr lang="en-US" sz="2400" b="1" dirty="0" smtClean="0"/>
              <a:t>Research platform </a:t>
            </a:r>
          </a:p>
          <a:p>
            <a:pPr lvl="3"/>
            <a:r>
              <a:rPr lang="en-US" sz="2400" dirty="0" smtClean="0"/>
              <a:t> </a:t>
            </a:r>
            <a:r>
              <a:rPr lang="en-US" sz="2400" b="1" dirty="0" smtClean="0"/>
              <a:t>Photography </a:t>
            </a:r>
            <a:endParaRPr lang="en-US" sz="2400" dirty="0" smtClean="0"/>
          </a:p>
          <a:p>
            <a:pPr lvl="3"/>
            <a:r>
              <a:rPr lang="en-US" sz="2400" b="1" dirty="0" smtClean="0"/>
              <a:t>Journalism</a:t>
            </a:r>
          </a:p>
          <a:p>
            <a:pPr lvl="3"/>
            <a:r>
              <a:rPr lang="en-US" sz="2400" b="1" dirty="0" smtClean="0"/>
              <a:t>Art</a:t>
            </a:r>
          </a:p>
          <a:p>
            <a:pPr lvl="3"/>
            <a:endParaRPr lang="en-US" dirty="0" smtClean="0"/>
          </a:p>
          <a:p>
            <a:pPr lvl="3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QUADCOPTER POWER SAVING CLAW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9458" name="Picture 2" descr="Image result for quadcopter applicati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4038600"/>
            <a:ext cx="4612975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1D5F340F01F94FA2FD29A5E6DC872E" ma:contentTypeVersion="0" ma:contentTypeDescription="Create a new document." ma:contentTypeScope="" ma:versionID="f583bd66513a361a730282b6a794e35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841151cf538834e171094e4faaf2d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C8949B-F962-4EE2-A6DE-BE9966096A5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A5BD1D-8135-42D8-ABF8-44443CA48A8B}">
  <ds:schemaRefs>
    <ds:schemaRef ds:uri="http://purl.org/dc/elements/1.1/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C59537F-409C-4C74-9741-52B15E1A00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2005</TotalTime>
  <Words>737</Words>
  <Application>Microsoft Office PowerPoint</Application>
  <PresentationFormat>Widescreen</PresentationFormat>
  <Paragraphs>165</Paragraphs>
  <Slides>22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Candara</vt:lpstr>
      <vt:lpstr>Consolas</vt:lpstr>
      <vt:lpstr>Tech Computer 16x9</vt:lpstr>
      <vt:lpstr>QUADCOPTER POWER SAVING CLAW </vt:lpstr>
      <vt:lpstr>AIM OF RESEARCH</vt:lpstr>
      <vt:lpstr>SITUATION-1 (SUSPICIOUS FINDINGS)</vt:lpstr>
      <vt:lpstr>SITUATION-2 (TERRORISM)</vt:lpstr>
      <vt:lpstr>CONDENSING THE REQUIREMENTS</vt:lpstr>
      <vt:lpstr>QUADCOPTERS</vt:lpstr>
      <vt:lpstr>OBJECTIVES OF RESEARCH</vt:lpstr>
      <vt:lpstr>Introduction </vt:lpstr>
      <vt:lpstr>APPLICATIONS</vt:lpstr>
      <vt:lpstr>Battery drainage </vt:lpstr>
      <vt:lpstr>Power consumption Chart</vt:lpstr>
      <vt:lpstr>OUR RESEARCH</vt:lpstr>
      <vt:lpstr>WHAT IS THE NEED OF CLAW?</vt:lpstr>
      <vt:lpstr>WORKING OVER PLAN -A</vt:lpstr>
      <vt:lpstr>PowerPoint Presentation</vt:lpstr>
      <vt:lpstr>PLAN-B ADDITION OF SOLAR PANELS</vt:lpstr>
      <vt:lpstr>PRACTICALS</vt:lpstr>
      <vt:lpstr>RESULTS</vt:lpstr>
      <vt:lpstr>OTHER REQUIREMENTS</vt:lpstr>
      <vt:lpstr>FUTURE PERSPECTIVES</vt:lpstr>
      <vt:lpstr>CONCLUSION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Summer</dc:creator>
  <cp:lastModifiedBy>Ujjwal Kumar</cp:lastModifiedBy>
  <cp:revision>115</cp:revision>
  <dcterms:created xsi:type="dcterms:W3CDTF">2013-04-05T20:46:07Z</dcterms:created>
  <dcterms:modified xsi:type="dcterms:W3CDTF">2017-03-03T09:56:06Z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0x0101007C1D5F340F01F94FA2FD29A5E6DC872E</vt:lpwstr>
  </property>
  <property fmtid="{D5CDD505-2E9C-101B-9397-08002B2CF9AE}" pid="3" name="IsMyDocuments">
    <vt:bool>true</vt:bool>
  </property>
</Properties>
</file>